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8"/>
    <p:restoredTop sz="94583"/>
  </p:normalViewPr>
  <p:slideViewPr>
    <p:cSldViewPr snapToGrid="0">
      <p:cViewPr varScale="1">
        <p:scale>
          <a:sx n="114" d="100"/>
          <a:sy n="114" d="100"/>
        </p:scale>
        <p:origin x="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E638-0756-4B4D-A390-FC13D0687CFD}" type="datetimeFigureOut">
              <a:rPr lang="en-US" smtClean="0"/>
              <a:t>5/3/26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7F45-5079-6047-94CD-1B1F6F09D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4BDE3F2-97DA-764E-9A4B-1FB2DCB0A5B1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C06-FF93-D546-9874-911CB26B0443}" type="datetime1">
              <a:rPr lang="en-US" smtClean="0"/>
              <a:t>5/3/26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5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7B919C3-5E28-0642-BFCC-6C85AFB32439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6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B762-5819-FA41-8052-06BE732A0D92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6B54-CF10-7747-BB02-462624681830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9920-935F-8042-89B0-6CB3CF890DDC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45E0-33A5-794C-8655-EA65225ED291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3E44-BBB0-A74F-A355-E381B4FE900C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A78E6EA-8E20-9444-86FE-52639EFB9603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E5F0-49E2-3D4D-A2CB-1576276B84C4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EF2603-3DC9-8244-BB4A-FB88CEAC61EF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A6E1-88EF-5D4C-8936-89656A0B675E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9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8A0F-7590-9E46-85F5-7592E4080C7A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F533D68-DB5D-3045-8282-3C15296CD93B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B155-2084-F845-B7E9-2E2DA3242A74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3E677D9-2DF7-6145-90E6-501181FF5215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5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E9C-49B0-6E4D-8D2E-FA87CA3B9FB9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4F6E917-5F62-6C4A-AFC6-EA39E69E7A82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2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3F189A5-9D56-D94B-8AA8-8E5FE4CC921D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9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C79C427-3451-434F-8FCC-C15713CDDCFF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2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F86-8D3F-5547-8F2D-98175986B000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5554-4448-6C4D-ACE2-74F2EBD93FB8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34ECA63-03CB-E942-A2DE-F2273694194F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7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F6AFBD67-D2C3-C746-89FE-6E20211E051A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55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9865BB28-2AB2-FC47-9FA8-79FA320CEFB0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40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4AC4ADD6-EE2F-2645-9E64-008AE35154AE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4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83C495BF-563A-E042-B0C3-1930E1561C4F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9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5A2E76-9F13-C245-968D-5DC2D3D3D123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8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E70634-BFAC-DD48-A54F-D8F06045CC97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2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6435B-5BF1-104D-8101-0A090163A8C8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59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348A-BC3F-004C-B864-F4A9B5FCA878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445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1E036F-D5FF-4042-8B9E-B2732134BB9B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F933-E365-EB4D-872A-CC4FAB93B0E1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57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DB04183-5A79-8049-AA65-DD33F94CCA65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F4EA-2512-1B4A-A9B7-597C4D0177C8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283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697D-704A-9248-9C45-6C302BF4BD7F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767237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C9D4-B66E-5144-A97B-145D50D1D790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338993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2D-BF52-EE4F-B6FD-A00FFCB82AB0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741413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7C737-83B4-944D-8306-280AD4BDDA08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27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863A-1547-0946-A877-0FCDB34DAAFA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5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562-2870-DA44-A191-716F9F92CB35}" type="datetime1">
              <a:rPr lang="en-US" smtClean="0"/>
              <a:t>5/3/26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7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56E4-F40A-F64C-997D-36409C7A15E1}" type="datetime1">
              <a:rPr lang="en-US" smtClean="0"/>
              <a:t>5/3/26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40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4373-BCE9-C14D-8C80-4CBB367AB849}" type="datetime1">
              <a:rPr lang="en-US" smtClean="0"/>
              <a:t>5/3/26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2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15B9-5214-974D-AB08-DEC41B594A2F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0101CBF-8EA4-E34E-80ED-EC54E0F404A7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48EB-1905-C445-BAE2-5EA3AABEE63A}" type="datetime1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2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A03-6454-C843-A660-03E70B6ED425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964-FB8F-2D47-A3A4-E195CE804C9D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1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E277FE-2865-7D49-8344-7042757EF7C4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628166-CC68-054A-991E-41553077B4CF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0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4FA2CF-C904-4E4E-818B-A87675EB92E3}" type="datetime1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F42F4C-FA93-4B42-85E8-9311F8BD3A5F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9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D9605FE-869C-5849-AEAF-840B31DE1250}" type="datetime1">
              <a:rPr lang="en-US" smtClean="0"/>
              <a:t>5/3/26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  <p:sldLayoutId id="2147483801" r:id="rId51"/>
    <p:sldLayoutId id="2147483802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7A91-2FA2-D15C-B03A-96174CAA1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 fontScale="90000"/>
          </a:bodyPr>
          <a:lstStyle/>
          <a:p>
            <a:r>
              <a:rPr lang="en-US" sz="5700" dirty="0"/>
              <a:t>The Importance of Using Units,</a:t>
            </a:r>
            <a:br>
              <a:rPr lang="en-US" sz="5700" dirty="0"/>
            </a:br>
            <a:endParaRPr lang="en-US" sz="5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B7BC-9471-7A41-2DFA-40877D05D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/>
          <a:p>
            <a:r>
              <a:rPr lang="en-US" dirty="0"/>
              <a:t>Michael C. Sitarz, Ph. D.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6904766-FB0F-2BB0-9DA7-E8AB2003B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1406B-9360-4915-E61D-BAF9A4B6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3F219-1317-8E38-9524-5CF35040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F480-07C5-D2C7-132D-E9E5217F5161}"/>
              </a:ext>
            </a:extLst>
          </p:cNvPr>
          <p:cNvSpPr txBox="1"/>
          <p:nvPr/>
        </p:nvSpPr>
        <p:spPr>
          <a:xfrm>
            <a:off x="429767" y="3244334"/>
            <a:ext cx="533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trivial PowerPoint for serious people.</a:t>
            </a:r>
          </a:p>
        </p:txBody>
      </p:sp>
    </p:spTree>
    <p:extLst>
      <p:ext uri="{BB962C8B-B14F-4D97-AF65-F5344CB8AC3E}">
        <p14:creationId xmlns:p14="http://schemas.microsoft.com/office/powerpoint/2010/main" val="4076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12A1-C3F2-045F-C383-11E4A56E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F6C5DF2-98C3-A2C1-B2E0-2998642F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72FC99E-C761-C813-90D3-F8CBDC737F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University of Alabama (2013 – 2017)</a:t>
            </a:r>
          </a:p>
          <a:p>
            <a:pPr lvl="1"/>
            <a:r>
              <a:rPr lang="en-US" dirty="0"/>
              <a:t>Bachelors in Physics and Bachelors in Math under Jeremy Bailin (Dark Matter Halo Evolution)</a:t>
            </a:r>
          </a:p>
          <a:p>
            <a:r>
              <a:rPr lang="en-US" dirty="0"/>
              <a:t>KU Physics and Astronomy Graduate Student Aug. 2018 – May 2024</a:t>
            </a:r>
          </a:p>
          <a:p>
            <a:pPr lvl="1"/>
            <a:r>
              <a:rPr lang="en-US" dirty="0"/>
              <a:t>PhD under Misha V. Medvedev (Astrophysical Plasma Instabilities and Cascades)</a:t>
            </a:r>
          </a:p>
          <a:p>
            <a:pPr lvl="1"/>
            <a:r>
              <a:rPr lang="en-US" dirty="0"/>
              <a:t>MSc under Sergei F. Shandarin (Dark Matter Caustics)</a:t>
            </a:r>
          </a:p>
          <a:p>
            <a:r>
              <a:rPr lang="en-US" dirty="0"/>
              <a:t>Assistant Professor of Physics at Baker University (Aug. 2024)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4B9E890C-5E4F-E2BD-10F9-256FE77000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091" b="1109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0278-3F78-0EF8-13EF-78B5F7FD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>
            <a:normAutofit/>
          </a:bodyPr>
          <a:lstStyle/>
          <a:p>
            <a:r>
              <a:rPr lang="en-US" dirty="0"/>
              <a:t>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5BFF-E492-1FAB-9E85-2A0AC3C1016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29768" y="1380744"/>
            <a:ext cx="6858000" cy="498348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The Second Advisor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A graduate school tale as old as time: there was money in need of a student and a student in need of funding.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“You work for both of us now.”  - Misha V. Medvedev,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29DDE-9CBF-CDBA-A37A-95E4483A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" y="5809785"/>
            <a:ext cx="455533" cy="1048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7578C-8A0A-2F19-345E-789BB94F4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36" y="-21522"/>
            <a:ext cx="529936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6BA6CC-B5EA-FFD4-4968-5B201A9B0EBF}"/>
              </a:ext>
            </a:extLst>
          </p:cNvPr>
          <p:cNvSpPr/>
          <p:nvPr/>
        </p:nvSpPr>
        <p:spPr>
          <a:xfrm>
            <a:off x="429768" y="2871438"/>
            <a:ext cx="2397512" cy="903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into Graduate School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C56DA-4C5F-416F-7320-D4C749FF06D8}"/>
              </a:ext>
            </a:extLst>
          </p:cNvPr>
          <p:cNvSpPr/>
          <p:nvPr/>
        </p:nvSpPr>
        <p:spPr>
          <a:xfrm>
            <a:off x="3413746" y="2871437"/>
            <a:ext cx="2397512" cy="903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a PhD advisor and a project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EC5B5-37BD-130E-1C6B-ABBFBB23D90B}"/>
              </a:ext>
            </a:extLst>
          </p:cNvPr>
          <p:cNvSpPr/>
          <p:nvPr/>
        </p:nvSpPr>
        <p:spPr>
          <a:xfrm>
            <a:off x="3413746" y="4340610"/>
            <a:ext cx="2397512" cy="903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Graduate and get a job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B62303-AA8E-EAE1-9786-E9F1FA214104}"/>
              </a:ext>
            </a:extLst>
          </p:cNvPr>
          <p:cNvSpPr/>
          <p:nvPr/>
        </p:nvSpPr>
        <p:spPr>
          <a:xfrm>
            <a:off x="1461256" y="5927319"/>
            <a:ext cx="2397512" cy="903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Cosmology project?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3E1410B-D9FA-76AB-2CC5-78B3E240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504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FCA622-78E3-E28F-6BFF-5D6AB8F1503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2827280" y="3323062"/>
            <a:ext cx="5864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1FD719-3805-4939-332B-E47483A1570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612502" y="3774686"/>
            <a:ext cx="0" cy="565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999C24F-815F-07E4-BFCF-0A0E0207A6FC}"/>
              </a:ext>
            </a:extLst>
          </p:cNvPr>
          <p:cNvCxnSpPr>
            <a:cxnSpLocks/>
            <a:stCxn id="15" idx="3"/>
            <a:endCxn id="14" idx="2"/>
          </p:cNvCxnSpPr>
          <p:nvPr/>
        </p:nvCxnSpPr>
        <p:spPr>
          <a:xfrm flipV="1">
            <a:off x="3858768" y="5243859"/>
            <a:ext cx="753734" cy="113508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5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A99C30C-1C96-9C2D-BB2E-42765118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04" y="4809052"/>
            <a:ext cx="3945468" cy="1389888"/>
          </a:xfrm>
        </p:spPr>
        <p:txBody>
          <a:bodyPr/>
          <a:lstStyle/>
          <a:p>
            <a:r>
              <a:rPr lang="en-US" dirty="0"/>
              <a:t>Polar Bears and Dimensions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9E31C7-BCA4-3C66-D2F8-10DE0D922C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0972" y="5111854"/>
            <a:ext cx="4231945" cy="13898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to be a student of Sergei F. Shandarin: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a Polar Bear, duh.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Don’t. Skip. Steps.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a PowerPoint.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CBE4B6F-3A49-CB59-6F9F-2D0741339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C6446-E27B-9A4A-B903-1CDCCDD3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" y="5809785"/>
            <a:ext cx="455533" cy="1048215"/>
          </a:xfrm>
          <a:prstGeom prst="rect">
            <a:avLst/>
          </a:prstGeom>
        </p:spPr>
      </p:pic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F678CDD6-6699-7179-6961-07E91FC293E9}"/>
              </a:ext>
            </a:extLst>
          </p:cNvPr>
          <p:cNvSpPr txBox="1">
            <a:spLocks/>
          </p:cNvSpPr>
          <p:nvPr/>
        </p:nvSpPr>
        <p:spPr>
          <a:xfrm>
            <a:off x="665504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57153-B650-4DEB-B370-79DDCFDCE9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CE95CB-6D79-316D-CE35-58D14124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453"/>
            <a:ext cx="8369532" cy="47583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606F12-1085-0338-046A-052DDE17E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878" y="4809052"/>
            <a:ext cx="1877122" cy="2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8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96E1-0ABB-0D05-4755-09C16B95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Soviet Spaghetti Westerns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D62DA-A4BE-C1CC-9E96-CE76A305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" y="5809785"/>
            <a:ext cx="455533" cy="1048215"/>
          </a:xfrm>
          <a:prstGeom prst="rect">
            <a:avLst/>
          </a:prstGeom>
        </p:spPr>
      </p:pic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30041735-B794-D468-5499-5D7F5BA7F46B}"/>
              </a:ext>
            </a:extLst>
          </p:cNvPr>
          <p:cNvSpPr txBox="1">
            <a:spLocks/>
          </p:cNvSpPr>
          <p:nvPr/>
        </p:nvSpPr>
        <p:spPr>
          <a:xfrm>
            <a:off x="665504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57153-B650-4DEB-B370-79DDCFDCE9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6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94E94D-A8FB-39EE-41BD-E93295E9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218"/>
            <a:ext cx="4606587" cy="14538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Adventures of Dr. Shandarin: Meetings with Sergei 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44F32A4-9C09-3153-74A2-408E5ED6E5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7" r="217"/>
          <a:stretch>
            <a:fillRect/>
          </a:stretch>
        </p:blipFill>
        <p:spPr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1664C1-DAD1-C00B-5017-A0DFCFC147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Social Hours</a:t>
            </a:r>
          </a:p>
          <a:p>
            <a:r>
              <a:rPr lang="en-US" dirty="0"/>
              <a:t>Usually 2 – 3 hours without a break.</a:t>
            </a:r>
          </a:p>
          <a:p>
            <a:r>
              <a:rPr lang="en-US" dirty="0"/>
              <a:t>Half of that was a retelling of </a:t>
            </a:r>
            <a:r>
              <a:rPr lang="en-US" i="1" dirty="0"/>
              <a:t>The Legendarium of Shandarin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Gulags</a:t>
            </a:r>
          </a:p>
          <a:p>
            <a:pPr lvl="1"/>
            <a:r>
              <a:rPr lang="en-US" dirty="0"/>
              <a:t>Trenches</a:t>
            </a:r>
          </a:p>
          <a:p>
            <a:pPr lvl="1"/>
            <a:r>
              <a:rPr lang="en-US" dirty="0"/>
              <a:t>KGB Spaghetti</a:t>
            </a:r>
          </a:p>
          <a:p>
            <a:pPr lvl="1"/>
            <a:r>
              <a:rPr lang="en-US" dirty="0"/>
              <a:t>Escaping the Soviet Union</a:t>
            </a:r>
          </a:p>
          <a:p>
            <a:r>
              <a:rPr lang="en-US" dirty="0"/>
              <a:t>Random Appearance at JBUG</a:t>
            </a:r>
          </a:p>
          <a:p>
            <a:pPr marL="0" indent="0">
              <a:buNone/>
            </a:pPr>
            <a:r>
              <a:rPr lang="en-US" b="1" dirty="0"/>
              <a:t>“Ok, enough talk, its time to work.”</a:t>
            </a:r>
          </a:p>
          <a:p>
            <a:r>
              <a:rPr lang="en-US" dirty="0"/>
              <a:t>PowerPoints, plots, and pencils (oh my).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FFD3C-FF09-89FA-A873-1E884D3C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43DC3-03F9-1275-F448-116513992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767" y="5809785"/>
            <a:ext cx="455533" cy="10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8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15E35-DE15-C24F-15E0-F1175A68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3C9519-3BE7-1E27-02D2-4E009BD7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218"/>
            <a:ext cx="4606587" cy="14538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Adventures of Dr. Shandarin: Meetings with Sergei 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4A5945C-3190-A099-4909-8FCA7FD217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780" b="7780"/>
          <a:stretch>
            <a:fillRect/>
          </a:stretch>
        </p:blipFill>
        <p:spPr>
          <a:xfrm rot="5400000">
            <a:off x="214883" y="2487338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76BAE4-40A5-A2A2-CC4E-96417A5374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Social Hours</a:t>
            </a:r>
          </a:p>
          <a:p>
            <a:r>
              <a:rPr lang="en-US" dirty="0"/>
              <a:t>Usually 2 – 3 hours without a break.</a:t>
            </a:r>
          </a:p>
          <a:p>
            <a:r>
              <a:rPr lang="en-US" dirty="0"/>
              <a:t>Half of that was a retelling of </a:t>
            </a:r>
            <a:r>
              <a:rPr lang="en-US" i="1" dirty="0"/>
              <a:t>The Legendarium of Shandarin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Gulags</a:t>
            </a:r>
          </a:p>
          <a:p>
            <a:pPr lvl="1"/>
            <a:r>
              <a:rPr lang="en-US" dirty="0"/>
              <a:t>Trenches</a:t>
            </a:r>
          </a:p>
          <a:p>
            <a:pPr lvl="1"/>
            <a:r>
              <a:rPr lang="en-US" dirty="0"/>
              <a:t>KGB Spaghetti</a:t>
            </a:r>
          </a:p>
          <a:p>
            <a:pPr lvl="1"/>
            <a:r>
              <a:rPr lang="en-US" dirty="0"/>
              <a:t>Escaping the Soviet Union</a:t>
            </a:r>
          </a:p>
          <a:p>
            <a:r>
              <a:rPr lang="en-US" dirty="0"/>
              <a:t>Random Appearance at JBUG</a:t>
            </a:r>
          </a:p>
          <a:p>
            <a:pPr marL="0" indent="0">
              <a:buNone/>
            </a:pPr>
            <a:r>
              <a:rPr lang="en-US" b="1" dirty="0"/>
              <a:t>“Ok, enough talk, its time to work.”</a:t>
            </a:r>
          </a:p>
          <a:p>
            <a:r>
              <a:rPr lang="en-US" dirty="0"/>
              <a:t>PowerPoints, plots, and pencils (oh my).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18F04-7EC5-CC55-0CE7-CAD1CCDE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07DD6A-2793-4271-78AB-7A2086E7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767" y="5809785"/>
            <a:ext cx="455533" cy="10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5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C80-0903-DD5D-9446-35E4110D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Cosmic Web Cosmology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D6A3288-8BB1-94B1-3EE3-D89744F225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7240" r="10448"/>
          <a:stretch>
            <a:fillRect/>
          </a:stretch>
        </p:blipFill>
        <p:spPr>
          <a:xfrm>
            <a:off x="0" y="0"/>
            <a:ext cx="6941157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5677E40-5791-C3B3-43CD-1BB29034F4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Caustics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The Virtual Advisor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D79DF-2434-3294-10F8-A52C9359C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5448" y="5809785"/>
            <a:ext cx="455533" cy="1048215"/>
          </a:xfrm>
          <a:prstGeom prst="rect">
            <a:avLst/>
          </a:prstGeom>
        </p:spPr>
      </p:pic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83834223-BB2F-5EC5-91F7-B17C5BC076B6}"/>
              </a:ext>
            </a:extLst>
          </p:cNvPr>
          <p:cNvSpPr txBox="1">
            <a:spLocks/>
          </p:cNvSpPr>
          <p:nvPr/>
        </p:nvSpPr>
        <p:spPr>
          <a:xfrm>
            <a:off x="11128248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57153-B650-4DEB-B370-79DDCFDCE9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20FE129-7D4F-C6BA-500C-2A247A9D5A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5531" y="3326779"/>
            <a:ext cx="3889917" cy="19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1A3D-24D6-F459-98A0-68742CAF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“When I left you, I was but the learner….”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5040-D611-1229-E72A-929FFDDDE87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Graduation: May 2024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Professor: August 2024</a:t>
                </a:r>
              </a:p>
              <a:p>
                <a:r>
                  <a:rPr lang="en-US" dirty="0"/>
                  <a:t>Teaching like Sergei </a:t>
                </a:r>
              </a:p>
              <a:p>
                <a:pPr lvl="1"/>
                <a:r>
                  <a:rPr lang="en-US" dirty="0"/>
                  <a:t>The Importance of Using Units</a:t>
                </a:r>
              </a:p>
              <a:p>
                <a:r>
                  <a:rPr lang="en-US" dirty="0"/>
                  <a:t>The research never stops</a:t>
                </a:r>
              </a:p>
              <a:p>
                <a:pPr lvl="1"/>
                <a:r>
                  <a:rPr lang="en-US" dirty="0"/>
                  <a:t>Students, Groups, and Dark Matter!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5040-D611-1229-E72A-929FFDDDE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902F-21F7-988D-D43D-22896B9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505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1948A-B43D-F80E-EF82-FDB38DD4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2" y="5809785"/>
            <a:ext cx="455533" cy="1048215"/>
          </a:xfrm>
          <a:prstGeom prst="rect">
            <a:avLst/>
          </a:prstGeo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E07DD37D-4359-B7BC-AA55-FB98BDF53660}"/>
              </a:ext>
            </a:extLst>
          </p:cNvPr>
          <p:cNvSpPr/>
          <p:nvPr/>
        </p:nvSpPr>
        <p:spPr>
          <a:xfrm>
            <a:off x="112793" y="3429000"/>
            <a:ext cx="3890496" cy="1815084"/>
          </a:xfrm>
          <a:prstGeom prst="cloudCallout">
            <a:avLst>
              <a:gd name="adj1" fmla="val -41322"/>
              <a:gd name="adj2" fmla="val 668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3DD87-4F9A-CE3C-938F-C4D5484F78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89" t="12538" r="15890" b="39512"/>
          <a:stretch>
            <a:fillRect/>
          </a:stretch>
        </p:blipFill>
        <p:spPr>
          <a:xfrm>
            <a:off x="810471" y="3689179"/>
            <a:ext cx="2248067" cy="1294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0E1F63-0FF4-1AA6-CF00-340C6489A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856" y="3300761"/>
            <a:ext cx="4951143" cy="3300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7655C6-1956-054C-D26C-9A2DD5635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858" y="0"/>
            <a:ext cx="4951142" cy="3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6973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4677</TotalTime>
  <Words>395</Words>
  <Application>Microsoft Macintosh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Cambria Math</vt:lpstr>
      <vt:lpstr>Neue Haas Grotesk Text Pro</vt:lpstr>
      <vt:lpstr>Oasis</vt:lpstr>
      <vt:lpstr>The Importance of Using Units, </vt:lpstr>
      <vt:lpstr>Who am I?</vt:lpstr>
      <vt:lpstr>What do you Do?</vt:lpstr>
      <vt:lpstr>Polar Bears and Dimensions</vt:lpstr>
      <vt:lpstr>Soviet Spaghetti Westerns</vt:lpstr>
      <vt:lpstr>The Adventures of Dr. Shandarin: Meetings with Sergei </vt:lpstr>
      <vt:lpstr>The Adventures of Dr. Shandarin: Meetings with Sergei </vt:lpstr>
      <vt:lpstr>Cosmic Web Cosmology</vt:lpstr>
      <vt:lpstr>“When I left you, I was but the learner….”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Sitarz</dc:creator>
  <cp:lastModifiedBy>Michael Sitarz</cp:lastModifiedBy>
  <cp:revision>12</cp:revision>
  <dcterms:created xsi:type="dcterms:W3CDTF">2026-04-28T22:11:03Z</dcterms:created>
  <dcterms:modified xsi:type="dcterms:W3CDTF">2026-05-06T19:21:49Z</dcterms:modified>
</cp:coreProperties>
</file>